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SABIMANA PATRICK" userId="bc4f47116b7d17f0" providerId="LiveId" clId="{27C9AEAF-FED6-4A21-A011-EBD67A5A56CF}"/>
    <pc:docChg chg="custSel modSld">
      <pc:chgData name="NSABIMANA PATRICK" userId="bc4f47116b7d17f0" providerId="LiveId" clId="{27C9AEAF-FED6-4A21-A011-EBD67A5A56CF}" dt="2020-10-27T07:42:07.820" v="0" actId="26606"/>
      <pc:docMkLst>
        <pc:docMk/>
      </pc:docMkLst>
      <pc:sldChg chg="addSp modSp mod setBg">
        <pc:chgData name="NSABIMANA PATRICK" userId="bc4f47116b7d17f0" providerId="LiveId" clId="{27C9AEAF-FED6-4A21-A011-EBD67A5A56CF}" dt="2020-10-27T07:42:07.820" v="0" actId="26606"/>
        <pc:sldMkLst>
          <pc:docMk/>
          <pc:sldMk cId="2017164363" sldId="256"/>
        </pc:sldMkLst>
        <pc:spChg chg="mod">
          <ac:chgData name="NSABIMANA PATRICK" userId="bc4f47116b7d17f0" providerId="LiveId" clId="{27C9AEAF-FED6-4A21-A011-EBD67A5A56CF}" dt="2020-10-27T07:42:07.820" v="0" actId="26606"/>
          <ac:spMkLst>
            <pc:docMk/>
            <pc:sldMk cId="2017164363" sldId="256"/>
            <ac:spMk id="2" creationId="{7F70C3C6-BF55-400B-AFF3-3A0AAB4E6B83}"/>
          </ac:spMkLst>
        </pc:spChg>
        <pc:spChg chg="mod">
          <ac:chgData name="NSABIMANA PATRICK" userId="bc4f47116b7d17f0" providerId="LiveId" clId="{27C9AEAF-FED6-4A21-A011-EBD67A5A56CF}" dt="2020-10-27T07:42:07.820" v="0" actId="26606"/>
          <ac:spMkLst>
            <pc:docMk/>
            <pc:sldMk cId="2017164363" sldId="256"/>
            <ac:spMk id="3" creationId="{7E568618-CCFF-4359-BE43-8F1963AEDA09}"/>
          </ac:spMkLst>
        </pc:spChg>
        <pc:spChg chg="add">
          <ac:chgData name="NSABIMANA PATRICK" userId="bc4f47116b7d17f0" providerId="LiveId" clId="{27C9AEAF-FED6-4A21-A011-EBD67A5A56CF}" dt="2020-10-27T07:42:07.820" v="0" actId="26606"/>
          <ac:spMkLst>
            <pc:docMk/>
            <pc:sldMk cId="2017164363" sldId="256"/>
            <ac:spMk id="10" creationId="{2A0E4E09-FC02-4ADC-951A-3FFA90B6FE39}"/>
          </ac:spMkLst>
        </pc:spChg>
        <pc:spChg chg="add">
          <ac:chgData name="NSABIMANA PATRICK" userId="bc4f47116b7d17f0" providerId="LiveId" clId="{27C9AEAF-FED6-4A21-A011-EBD67A5A56CF}" dt="2020-10-27T07:42:07.820" v="0" actId="26606"/>
          <ac:spMkLst>
            <pc:docMk/>
            <pc:sldMk cId="2017164363" sldId="256"/>
            <ac:spMk id="12" creationId="{14A1598B-1957-47CF-AAF4-F7A36DA0E7CB}"/>
          </ac:spMkLst>
        </pc:spChg>
        <pc:picChg chg="add">
          <ac:chgData name="NSABIMANA PATRICK" userId="bc4f47116b7d17f0" providerId="LiveId" clId="{27C9AEAF-FED6-4A21-A011-EBD67A5A56CF}" dt="2020-10-27T07:42:07.820" v="0" actId="26606"/>
          <ac:picMkLst>
            <pc:docMk/>
            <pc:sldMk cId="2017164363" sldId="256"/>
            <ac:picMk id="7" creationId="{E84E8019-E6A6-4299-8BE4-FDA366C673D8}"/>
          </ac:picMkLst>
        </pc:pic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9EA2982-1CF2-4721-B0BF-9B4ACFF93E0E}" type="slidenum">
              <a:rPr lang="LID4096" smtClean="0"/>
              <a:t>‹#›</a:t>
            </a:fld>
            <a:endParaRPr lang="LID4096"/>
          </a:p>
        </p:txBody>
      </p:sp>
    </p:spTree>
    <p:extLst>
      <p:ext uri="{BB962C8B-B14F-4D97-AF65-F5344CB8AC3E}">
        <p14:creationId xmlns:p14="http://schemas.microsoft.com/office/powerpoint/2010/main" val="324752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1934723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796526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5" name="Footer Placeholder 4"/>
          <p:cNvSpPr>
            <a:spLocks noGrp="1"/>
          </p:cNvSpPr>
          <p:nvPr>
            <p:ph type="ftr" sz="quarter" idx="11"/>
          </p:nvPr>
        </p:nvSpPr>
        <p:spPr/>
        <p:txBody>
          <a:bodyPr/>
          <a:lstStyle/>
          <a:p>
            <a:endParaRPr lang="LID4096"/>
          </a:p>
        </p:txBody>
      </p:sp>
      <p:sp>
        <p:nvSpPr>
          <p:cNvPr id="6" name="Slide Number Placeholder 5"/>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2164981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4EF0E84-F8FF-43DA-AB23-637537BBDFA8}" type="datetimeFigureOut">
              <a:rPr lang="LID4096" smtClean="0"/>
              <a:t>10/27/2020</a:t>
            </a:fld>
            <a:endParaRPr lang="LID4096"/>
          </a:p>
        </p:txBody>
      </p:sp>
      <p:sp>
        <p:nvSpPr>
          <p:cNvPr id="5" name="Footer Placeholder 4"/>
          <p:cNvSpPr>
            <a:spLocks noGrp="1"/>
          </p:cNvSpPr>
          <p:nvPr>
            <p:ph type="ftr" sz="quarter" idx="11"/>
          </p:nvPr>
        </p:nvSpPr>
        <p:spPr>
          <a:xfrm>
            <a:off x="2182708" y="6272784"/>
            <a:ext cx="6327648" cy="365125"/>
          </a:xfrm>
        </p:spPr>
        <p:txBody>
          <a:bodyPr/>
          <a:lstStyle/>
          <a:p>
            <a:endParaRPr lang="LID4096"/>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9EA2982-1CF2-4721-B0BF-9B4ACFF93E0E}" type="slidenum">
              <a:rPr lang="LID4096" smtClean="0"/>
              <a:t>‹#›</a:t>
            </a:fld>
            <a:endParaRPr lang="LID4096"/>
          </a:p>
        </p:txBody>
      </p:sp>
    </p:spTree>
    <p:extLst>
      <p:ext uri="{BB962C8B-B14F-4D97-AF65-F5344CB8AC3E}">
        <p14:creationId xmlns:p14="http://schemas.microsoft.com/office/powerpoint/2010/main" val="284447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6" name="Footer Placeholder 5"/>
          <p:cNvSpPr>
            <a:spLocks noGrp="1"/>
          </p:cNvSpPr>
          <p:nvPr>
            <p:ph type="ftr" sz="quarter" idx="11"/>
          </p:nvPr>
        </p:nvSpPr>
        <p:spPr/>
        <p:txBody>
          <a:bodyPr/>
          <a:lstStyle/>
          <a:p>
            <a:endParaRPr lang="LID4096"/>
          </a:p>
        </p:txBody>
      </p:sp>
      <p:sp>
        <p:nvSpPr>
          <p:cNvPr id="7" name="Slide Number Placeholder 6"/>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14063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8" name="Footer Placeholder 7"/>
          <p:cNvSpPr>
            <a:spLocks noGrp="1"/>
          </p:cNvSpPr>
          <p:nvPr>
            <p:ph type="ftr" sz="quarter" idx="11"/>
          </p:nvPr>
        </p:nvSpPr>
        <p:spPr/>
        <p:txBody>
          <a:bodyPr/>
          <a:lstStyle/>
          <a:p>
            <a:endParaRPr lang="LID4096"/>
          </a:p>
        </p:txBody>
      </p:sp>
      <p:sp>
        <p:nvSpPr>
          <p:cNvPr id="9" name="Slide Number Placeholder 8"/>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307580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4" name="Footer Placeholder 3"/>
          <p:cNvSpPr>
            <a:spLocks noGrp="1"/>
          </p:cNvSpPr>
          <p:nvPr>
            <p:ph type="ftr" sz="quarter" idx="11"/>
          </p:nvPr>
        </p:nvSpPr>
        <p:spPr/>
        <p:txBody>
          <a:bodyPr/>
          <a:lstStyle/>
          <a:p>
            <a:endParaRPr lang="LID4096"/>
          </a:p>
        </p:txBody>
      </p:sp>
      <p:sp>
        <p:nvSpPr>
          <p:cNvPr id="5" name="Slide Number Placeholder 4"/>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3538083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3" name="Footer Placeholder 2"/>
          <p:cNvSpPr>
            <a:spLocks noGrp="1"/>
          </p:cNvSpPr>
          <p:nvPr>
            <p:ph type="ftr" sz="quarter" idx="11"/>
          </p:nvPr>
        </p:nvSpPr>
        <p:spPr/>
        <p:txBody>
          <a:bodyPr/>
          <a:lstStyle/>
          <a:p>
            <a:endParaRPr lang="LID4096"/>
          </a:p>
        </p:txBody>
      </p:sp>
      <p:sp>
        <p:nvSpPr>
          <p:cNvPr id="4" name="Slide Number Placeholder 3"/>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73181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EF0E84-F8FF-43DA-AB23-637537BBDFA8}" type="datetimeFigureOut">
              <a:rPr lang="LID4096" smtClean="0"/>
              <a:t>10/27/2020</a:t>
            </a:fld>
            <a:endParaRPr lang="LID4096"/>
          </a:p>
        </p:txBody>
      </p:sp>
      <p:sp>
        <p:nvSpPr>
          <p:cNvPr id="6" name="Footer Placeholder 5"/>
          <p:cNvSpPr>
            <a:spLocks noGrp="1"/>
          </p:cNvSpPr>
          <p:nvPr>
            <p:ph type="ftr" sz="quarter" idx="11"/>
          </p:nvPr>
        </p:nvSpPr>
        <p:spPr/>
        <p:txBody>
          <a:bodyPr/>
          <a:lstStyle/>
          <a:p>
            <a:endParaRPr lang="LID4096"/>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452400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EF0E84-F8FF-43DA-AB23-637537BBDFA8}" type="datetimeFigureOut">
              <a:rPr lang="LID4096" smtClean="0"/>
              <a:t>10/27/2020</a:t>
            </a:fld>
            <a:endParaRPr lang="LID4096"/>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9EA2982-1CF2-4721-B0BF-9B4ACFF93E0E}" type="slidenum">
              <a:rPr lang="LID4096" smtClean="0"/>
              <a:t>‹#›</a:t>
            </a:fld>
            <a:endParaRPr lang="LID4096"/>
          </a:p>
        </p:txBody>
      </p:sp>
    </p:spTree>
    <p:extLst>
      <p:ext uri="{BB962C8B-B14F-4D97-AF65-F5344CB8AC3E}">
        <p14:creationId xmlns:p14="http://schemas.microsoft.com/office/powerpoint/2010/main" val="4094769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4EF0E84-F8FF-43DA-AB23-637537BBDFA8}" type="datetimeFigureOut">
              <a:rPr lang="LID4096" smtClean="0"/>
              <a:t>10/27/2020</a:t>
            </a:fld>
            <a:endParaRPr lang="LID4096"/>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LID4096"/>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9EA2982-1CF2-4721-B0BF-9B4ACFF93E0E}" type="slidenum">
              <a:rPr lang="LID4096" smtClean="0"/>
              <a:t>‹#›</a:t>
            </a:fld>
            <a:endParaRPr lang="LID4096"/>
          </a:p>
        </p:txBody>
      </p:sp>
    </p:spTree>
    <p:extLst>
      <p:ext uri="{BB962C8B-B14F-4D97-AF65-F5344CB8AC3E}">
        <p14:creationId xmlns:p14="http://schemas.microsoft.com/office/powerpoint/2010/main" val="14786830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image" Target="../media/image1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0C3C6-BF55-400B-AFF3-3A0AAB4E6B83}"/>
              </a:ext>
            </a:extLst>
          </p:cNvPr>
          <p:cNvSpPr>
            <a:spLocks noGrp="1"/>
          </p:cNvSpPr>
          <p:nvPr>
            <p:ph type="ctrTitle"/>
          </p:nvPr>
        </p:nvSpPr>
        <p:spPr>
          <a:xfrm>
            <a:off x="6556100" y="1360493"/>
            <a:ext cx="4972511" cy="3106732"/>
          </a:xfrm>
        </p:spPr>
        <p:txBody>
          <a:bodyPr anchor="b">
            <a:normAutofit/>
          </a:bodyPr>
          <a:lstStyle/>
          <a:p>
            <a:r>
              <a:rPr lang="en-US" sz="3400" b="1" kern="1800">
                <a:effectLst/>
                <a:latin typeface="Times New Roman" panose="02020603050405020304" pitchFamily="18" charset="0"/>
                <a:ea typeface="Times New Roman" panose="02020603050405020304" pitchFamily="18" charset="0"/>
                <a:cs typeface="Times New Roman" panose="02020603050405020304" pitchFamily="18" charset="0"/>
              </a:rPr>
              <a:t>USE OF MACHINE LEARNING FOR REAL ESTATE PROPERTY RECOMMANDATION</a:t>
            </a:r>
            <a:endParaRPr lang="LID4096" sz="3400"/>
          </a:p>
        </p:txBody>
      </p:sp>
      <p:sp>
        <p:nvSpPr>
          <p:cNvPr id="3" name="Subtitle 2">
            <a:extLst>
              <a:ext uri="{FF2B5EF4-FFF2-40B4-BE49-F238E27FC236}">
                <a16:creationId xmlns:a16="http://schemas.microsoft.com/office/drawing/2014/main" id="{7E568618-CCFF-4359-BE43-8F1963AEDA09}"/>
              </a:ext>
            </a:extLst>
          </p:cNvPr>
          <p:cNvSpPr>
            <a:spLocks noGrp="1"/>
          </p:cNvSpPr>
          <p:nvPr>
            <p:ph type="subTitle" idx="1"/>
          </p:nvPr>
        </p:nvSpPr>
        <p:spPr>
          <a:xfrm>
            <a:off x="6556100" y="4687316"/>
            <a:ext cx="4972512" cy="1517088"/>
          </a:xfrm>
        </p:spPr>
        <p:txBody>
          <a:bodyPr>
            <a:normAutofit/>
          </a:bodyPr>
          <a:lstStyle/>
          <a:p>
            <a:pPr marL="0" marR="0">
              <a:spcBef>
                <a:spcPts val="0"/>
              </a:spcBef>
              <a:spcAft>
                <a:spcPts val="0"/>
              </a:spcAft>
            </a:pPr>
            <a:r>
              <a:rPr lang="en-US" sz="1700" b="1">
                <a:effectLst/>
                <a:latin typeface="Segoe UI" panose="020B0502040204020203" pitchFamily="34" charset="0"/>
                <a:ea typeface="Calibri" panose="020F0502020204030204" pitchFamily="34" charset="0"/>
              </a:rPr>
              <a:t>By : Patrick NSABIMANA </a:t>
            </a:r>
            <a:endParaRPr lang="en-US" sz="1700">
              <a:effectLst/>
              <a:latin typeface="Arial" panose="020B0604020202020204" pitchFamily="34" charset="0"/>
              <a:ea typeface="Calibri" panose="020F0502020204030204" pitchFamily="34" charset="0"/>
            </a:endParaRPr>
          </a:p>
          <a:p>
            <a:pPr marL="0" marR="0">
              <a:spcBef>
                <a:spcPts val="0"/>
              </a:spcBef>
              <a:spcAft>
                <a:spcPts val="0"/>
              </a:spcAft>
            </a:pPr>
            <a:r>
              <a:rPr lang="en-US" sz="1700" b="1">
                <a:effectLst/>
                <a:latin typeface="Segoe UI" panose="020B0502040204020203" pitchFamily="34" charset="0"/>
                <a:ea typeface="Calibri" panose="020F0502020204030204" pitchFamily="34" charset="0"/>
              </a:rPr>
              <a:t> </a:t>
            </a:r>
            <a:endParaRPr lang="en-US" sz="1700">
              <a:effectLst/>
              <a:latin typeface="Arial" panose="020B0604020202020204" pitchFamily="34" charset="0"/>
              <a:ea typeface="Calibri" panose="020F0502020204030204" pitchFamily="34" charset="0"/>
            </a:endParaRPr>
          </a:p>
          <a:p>
            <a:pPr marL="0" marR="0">
              <a:spcBef>
                <a:spcPts val="0"/>
              </a:spcBef>
              <a:spcAft>
                <a:spcPts val="0"/>
              </a:spcAft>
            </a:pPr>
            <a:r>
              <a:rPr lang="en-US" sz="1700" b="1">
                <a:effectLst/>
                <a:latin typeface="Segoe UI" panose="020B0502040204020203" pitchFamily="34" charset="0"/>
                <a:ea typeface="Calibri" panose="020F0502020204030204" pitchFamily="34" charset="0"/>
              </a:rPr>
              <a:t>APPLIED DATA SCIENCE CAPSTONE PROJECT </a:t>
            </a:r>
            <a:endParaRPr lang="en-US" sz="1700">
              <a:effectLst/>
              <a:latin typeface="Arial" panose="020B0604020202020204" pitchFamily="34" charset="0"/>
              <a:ea typeface="Calibri" panose="020F0502020204030204" pitchFamily="34" charset="0"/>
            </a:endParaRPr>
          </a:p>
          <a:p>
            <a:pPr marL="0" marR="0">
              <a:spcBef>
                <a:spcPts val="0"/>
              </a:spcBef>
              <a:spcAft>
                <a:spcPts val="0"/>
              </a:spcAft>
            </a:pPr>
            <a:r>
              <a:rPr lang="en-US" sz="1700" b="1">
                <a:effectLst/>
                <a:latin typeface="Segoe UI" panose="020B0502040204020203" pitchFamily="34" charset="0"/>
                <a:ea typeface="Calibri" panose="020F0502020204030204" pitchFamily="34" charset="0"/>
              </a:rPr>
              <a:t>IBM DATA SCIENCE PROFESSIONAL CERTIFICATE OFFERED THROUGH COURSERA </a:t>
            </a:r>
            <a:endParaRPr lang="en-US" sz="1700">
              <a:effectLst/>
              <a:latin typeface="Arial" panose="020B0604020202020204" pitchFamily="34" charset="0"/>
              <a:ea typeface="Calibri" panose="020F0502020204030204" pitchFamily="34" charset="0"/>
            </a:endParaRPr>
          </a:p>
          <a:p>
            <a:endParaRPr lang="LID4096" sz="1700"/>
          </a:p>
        </p:txBody>
      </p:sp>
      <p:sp>
        <p:nvSpPr>
          <p:cNvPr id="12" name="Freeform: Shape 11">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ity">
            <a:extLst>
              <a:ext uri="{FF2B5EF4-FFF2-40B4-BE49-F238E27FC236}">
                <a16:creationId xmlns:a16="http://schemas.microsoft.com/office/drawing/2014/main" id="{E84E8019-E6A6-4299-8BE4-FDA366C67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388" y="1554207"/>
            <a:ext cx="3749586" cy="3749586"/>
          </a:xfrm>
          <a:prstGeom prst="rect">
            <a:avLst/>
          </a:prstGeom>
        </p:spPr>
      </p:pic>
    </p:spTree>
    <p:extLst>
      <p:ext uri="{BB962C8B-B14F-4D97-AF65-F5344CB8AC3E}">
        <p14:creationId xmlns:p14="http://schemas.microsoft.com/office/powerpoint/2010/main" val="20171643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8018E51-FF65-4316-9A90-D1751143F20A}"/>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b="1">
                <a:effectLst/>
              </a:rPr>
              <a:t>Quantifying Access</a:t>
            </a:r>
            <a:br>
              <a:rPr lang="en-US">
                <a:effectLst/>
              </a:rPr>
            </a:br>
            <a:endParaRPr lang="en-US"/>
          </a:p>
        </p:txBody>
      </p:sp>
      <p:pic>
        <p:nvPicPr>
          <p:cNvPr id="5" name="Content Placeholder 4">
            <a:extLst>
              <a:ext uri="{FF2B5EF4-FFF2-40B4-BE49-F238E27FC236}">
                <a16:creationId xmlns:a16="http://schemas.microsoft.com/office/drawing/2014/main" id="{A6CE294A-21BF-41B6-B986-648B19012D54}"/>
              </a:ext>
            </a:extLst>
          </p:cNvPr>
          <p:cNvPicPr>
            <a:picLocks noGrp="1"/>
          </p:cNvPicPr>
          <p:nvPr>
            <p:ph sz="half" idx="2"/>
          </p:nvPr>
        </p:nvPicPr>
        <p:blipFill rotWithShape="1">
          <a:blip r:embed="rId6" cstate="print">
            <a:extLst>
              <a:ext uri="{28A0092B-C50C-407E-A947-70E740481C1C}">
                <a14:useLocalDpi xmlns:a14="http://schemas.microsoft.com/office/drawing/2010/main" val="0"/>
              </a:ext>
            </a:extLst>
          </a:blip>
          <a:srcRect l="23578" r="3160" b="-1"/>
          <a:stretch/>
        </p:blipFill>
        <p:spPr bwMode="auto">
          <a:xfrm>
            <a:off x="1007196" y="2265037"/>
            <a:ext cx="5088800" cy="3907158"/>
          </a:xfrm>
          <a:prstGeom prst="rect">
            <a:avLst/>
          </a:pr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FED4FD7D-0F6D-4706-BEE3-8E70F2871374}"/>
              </a:ext>
            </a:extLst>
          </p:cNvPr>
          <p:cNvSpPr>
            <a:spLocks noGrp="1"/>
          </p:cNvSpPr>
          <p:nvPr>
            <p:ph sz="half" idx="1"/>
          </p:nvPr>
        </p:nvSpPr>
        <p:spPr>
          <a:xfrm>
            <a:off x="6496216" y="2320412"/>
            <a:ext cx="4632031" cy="3851787"/>
          </a:xfrm>
        </p:spPr>
        <p:txBody>
          <a:bodyPr vert="horz" lIns="91440" tIns="45720" rIns="91440" bIns="45720" rtlCol="0" anchor="ctr">
            <a:normAutofit/>
          </a:bodyPr>
          <a:lstStyle/>
          <a:p>
            <a:r>
              <a:rPr lang="en-US">
                <a:effectLst/>
              </a:rPr>
              <a:t>When buying a house, you are looking for proximity to services such as groceries, pharmacies, urgent care facilities, restaurant, spa and parks. The FOURSQUARE developer API was used to search for such facilities within a specified distance around a house.  </a:t>
            </a:r>
          </a:p>
          <a:p>
            <a:endParaRPr lang="en-US"/>
          </a:p>
        </p:txBody>
      </p:sp>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2554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9" name="Oval 1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 name="Oval 1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1" name="Rectangle 13">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5D0AD-6A35-44AB-B4E4-87AB491D0CDB}"/>
              </a:ext>
            </a:extLst>
          </p:cNvPr>
          <p:cNvSpPr>
            <a:spLocks noGrp="1"/>
          </p:cNvSpPr>
          <p:nvPr>
            <p:ph type="title"/>
          </p:nvPr>
        </p:nvSpPr>
        <p:spPr>
          <a:xfrm>
            <a:off x="6400800" y="484632"/>
            <a:ext cx="5299586" cy="1609344"/>
          </a:xfrm>
          <a:ln>
            <a:noFill/>
          </a:ln>
        </p:spPr>
        <p:txBody>
          <a:bodyPr vert="horz" lIns="91440" tIns="45720" rIns="91440" bIns="45720" rtlCol="0" anchor="ctr">
            <a:normAutofit/>
          </a:bodyPr>
          <a:lstStyle/>
          <a:p>
            <a:r>
              <a:rPr lang="en-US" sz="4000" b="1">
                <a:effectLst/>
              </a:rPr>
              <a:t>Data Scaling</a:t>
            </a:r>
            <a:br>
              <a:rPr lang="en-US" sz="4000">
                <a:effectLst/>
              </a:rPr>
            </a:br>
            <a:endParaRPr lang="en-US" sz="4000"/>
          </a:p>
        </p:txBody>
      </p:sp>
      <p:pic>
        <p:nvPicPr>
          <p:cNvPr id="5" name="Content Placeholder 4">
            <a:extLst>
              <a:ext uri="{FF2B5EF4-FFF2-40B4-BE49-F238E27FC236}">
                <a16:creationId xmlns:a16="http://schemas.microsoft.com/office/drawing/2014/main" id="{CBDF5A6F-A8D2-44EE-83DB-4AFDC3E04EDA}"/>
              </a:ext>
            </a:extLst>
          </p:cNvPr>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bwMode="auto">
          <a:xfrm>
            <a:off x="245097" y="1979629"/>
            <a:ext cx="5501363" cy="2055215"/>
          </a:xfrm>
          <a:prstGeom prst="rect">
            <a:avLst/>
          </a:prstGeom>
          <a:noFill/>
        </p:spPr>
      </p:pic>
      <p:sp>
        <p:nvSpPr>
          <p:cNvPr id="3" name="Content Placeholder 2">
            <a:extLst>
              <a:ext uri="{FF2B5EF4-FFF2-40B4-BE49-F238E27FC236}">
                <a16:creationId xmlns:a16="http://schemas.microsoft.com/office/drawing/2014/main" id="{125AB1B3-56E8-46C7-B32A-0DEA90870D80}"/>
              </a:ext>
            </a:extLst>
          </p:cNvPr>
          <p:cNvSpPr>
            <a:spLocks noGrp="1"/>
          </p:cNvSpPr>
          <p:nvPr>
            <p:ph sz="half" idx="1"/>
          </p:nvPr>
        </p:nvSpPr>
        <p:spPr>
          <a:xfrm>
            <a:off x="6400799" y="2121408"/>
            <a:ext cx="5299585" cy="4050792"/>
          </a:xfrm>
        </p:spPr>
        <p:txBody>
          <a:bodyPr vert="horz" lIns="91440" tIns="45720" rIns="91440" bIns="45720" rtlCol="0">
            <a:normAutofit/>
          </a:bodyPr>
          <a:lstStyle/>
          <a:p>
            <a:pPr marL="0" marR="0">
              <a:spcBef>
                <a:spcPts val="0"/>
              </a:spcBef>
              <a:spcAft>
                <a:spcPts val="800"/>
              </a:spcAft>
            </a:pPr>
            <a:r>
              <a:rPr lang="en-US" sz="1500">
                <a:effectLst/>
              </a:rPr>
              <a:t>While a scoring function can be extremely handy in comparing the features of shortlisted houses, when applied directly (without any scaling), it returns a set of scores that are heavily influenced by a small number of attributes that have numerically large values. For instance, an attribute such as property price tends to be a large number (hundreds of thousands) compared to the number of bedrooms (which will likely be less than 10). Without scaling, property price will dominate the score beyond its allotted weight. Scores computed without scaling appear extremely correlated with the property price variable. While property price is an important consideration for most buyers, it cannot be the only criteria that determines a property’s rank.</a:t>
            </a:r>
          </a:p>
          <a:p>
            <a:pPr marL="0" marR="0">
              <a:spcBef>
                <a:spcPts val="0"/>
              </a:spcBef>
              <a:spcAft>
                <a:spcPts val="800"/>
              </a:spcAft>
            </a:pPr>
            <a:r>
              <a:rPr lang="en-US" sz="1500">
                <a:effectLst/>
              </a:rPr>
              <a:t>To rectify this and compute a new set of scores, all numerical columns were scaled to a uniform range of 0–1 using the MinMaxScaler function from scikit-learn library. </a:t>
            </a:r>
          </a:p>
          <a:p>
            <a:endParaRPr lang="en-US" sz="1500"/>
          </a:p>
        </p:txBody>
      </p:sp>
      <p:grpSp>
        <p:nvGrpSpPr>
          <p:cNvPr id="32" name="Group 15">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3" name="Oval 17">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195610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grpSp>
        <p:nvGrpSpPr>
          <p:cNvPr id="21" name="Group 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1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1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24" name="Rectangle 1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ED99F2-B864-4B19-9706-6BAAEC4C7CC5}"/>
              </a:ext>
            </a:extLst>
          </p:cNvPr>
          <p:cNvSpPr>
            <a:spLocks noGrp="1"/>
          </p:cNvSpPr>
          <p:nvPr>
            <p:ph type="title"/>
          </p:nvPr>
        </p:nvSpPr>
        <p:spPr>
          <a:xfrm>
            <a:off x="6386284" y="484632"/>
            <a:ext cx="4741963" cy="1971964"/>
          </a:xfrm>
        </p:spPr>
        <p:txBody>
          <a:bodyPr vert="horz" lIns="91440" tIns="45720" rIns="91440" bIns="45720" rtlCol="0" anchor="ctr">
            <a:normAutofit/>
          </a:bodyPr>
          <a:lstStyle/>
          <a:p>
            <a:r>
              <a:rPr lang="en-US" sz="4400" b="1">
                <a:solidFill>
                  <a:schemeClr val="tx1"/>
                </a:solidFill>
                <a:effectLst/>
              </a:rPr>
              <a:t>Properties Scoring</a:t>
            </a:r>
            <a:br>
              <a:rPr lang="en-US" sz="4400">
                <a:solidFill>
                  <a:schemeClr val="tx1"/>
                </a:solidFill>
                <a:effectLst/>
              </a:rPr>
            </a:br>
            <a:endParaRPr lang="en-US" sz="4400">
              <a:solidFill>
                <a:schemeClr val="tx1"/>
              </a:solidFill>
            </a:endParaRPr>
          </a:p>
        </p:txBody>
      </p:sp>
      <p:sp>
        <p:nvSpPr>
          <p:cNvPr id="25" name="Freeform: Shape 15">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EA968551-52FA-475D-8B5F-DCE5BBF7AB60}"/>
              </a:ext>
            </a:extLst>
          </p:cNvPr>
          <p:cNvPicPr>
            <a:picLocks noGrp="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0" y="2184661"/>
            <a:ext cx="5099900" cy="2488677"/>
          </a:xfrm>
          <a:prstGeom prst="rect">
            <a:avLst/>
          </a:prstGeom>
          <a:noFill/>
        </p:spPr>
      </p:pic>
      <p:sp>
        <p:nvSpPr>
          <p:cNvPr id="3" name="Content Placeholder 2">
            <a:extLst>
              <a:ext uri="{FF2B5EF4-FFF2-40B4-BE49-F238E27FC236}">
                <a16:creationId xmlns:a16="http://schemas.microsoft.com/office/drawing/2014/main" id="{513DDB82-D81E-4AA3-9AAB-EA8600DDF4AD}"/>
              </a:ext>
            </a:extLst>
          </p:cNvPr>
          <p:cNvSpPr>
            <a:spLocks noGrp="1"/>
          </p:cNvSpPr>
          <p:nvPr>
            <p:ph sz="half" idx="1"/>
          </p:nvPr>
        </p:nvSpPr>
        <p:spPr>
          <a:xfrm>
            <a:off x="6386286" y="2456596"/>
            <a:ext cx="4741962" cy="3715603"/>
          </a:xfrm>
        </p:spPr>
        <p:txBody>
          <a:bodyPr vert="horz" lIns="91440" tIns="45720" rIns="91440" bIns="45720" rtlCol="0">
            <a:normAutofit/>
          </a:bodyPr>
          <a:lstStyle/>
          <a:p>
            <a:r>
              <a:rPr lang="en-US" sz="1700">
                <a:effectLst/>
              </a:rPr>
              <a:t>Evaluating houses is a deeply personal process. Different buyers look for different characteristics in a house. Not all aspects are considered equally, so assigning different weights for features will let you arrive at a weighted sum (a score) for each house. The higher the score, the more desirable a house is to you. We used a scoring function that reflects the relative importance of each feature in a house. Desirable attributes are weighted positively, while undesirable attributes are weighted negatively</a:t>
            </a:r>
            <a:endParaRPr lang="en-US" sz="1700"/>
          </a:p>
        </p:txBody>
      </p:sp>
      <p:grpSp>
        <p:nvGrpSpPr>
          <p:cNvPr id="26" name="Group 17">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15146966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4" name="Rectangle 13">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A17131-8588-494C-84A5-9FC1069C7C22}"/>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en-US" sz="3200" b="1">
                <a:effectLst/>
              </a:rPr>
              <a:t>Properties Ranking</a:t>
            </a:r>
            <a:br>
              <a:rPr lang="en-US" sz="3200">
                <a:effectLst/>
              </a:rPr>
            </a:br>
            <a:endParaRPr lang="en-US" sz="3200"/>
          </a:p>
        </p:txBody>
      </p:sp>
      <p:pic>
        <p:nvPicPr>
          <p:cNvPr id="5" name="Content Placeholder 4">
            <a:extLst>
              <a:ext uri="{FF2B5EF4-FFF2-40B4-BE49-F238E27FC236}">
                <a16:creationId xmlns:a16="http://schemas.microsoft.com/office/drawing/2014/main" id="{20EF44BC-7D9E-498C-8559-1789433BDB2C}"/>
              </a:ext>
            </a:extLst>
          </p:cNvPr>
          <p:cNvPicPr>
            <a:picLocks noGrp="1"/>
          </p:cNvPicPr>
          <p:nvPr>
            <p:ph sz="half" idx="2"/>
          </p:nvPr>
        </p:nvPicPr>
        <p:blipFill>
          <a:blip r:embed="rId6">
            <a:extLst>
              <a:ext uri="{28A0092B-C50C-407E-A947-70E740481C1C}">
                <a14:useLocalDpi xmlns:a14="http://schemas.microsoft.com/office/drawing/2010/main" val="0"/>
              </a:ext>
            </a:extLst>
          </a:blip>
          <a:stretch>
            <a:fillRect/>
          </a:stretch>
        </p:blipFill>
        <p:spPr bwMode="auto">
          <a:xfrm>
            <a:off x="633999" y="2496421"/>
            <a:ext cx="6882269" cy="1875418"/>
          </a:xfrm>
          <a:prstGeom prst="rect">
            <a:avLst/>
          </a:prstGeom>
          <a:noFill/>
        </p:spPr>
      </p:pic>
      <p:sp>
        <p:nvSpPr>
          <p:cNvPr id="3" name="Content Placeholder 2">
            <a:extLst>
              <a:ext uri="{FF2B5EF4-FFF2-40B4-BE49-F238E27FC236}">
                <a16:creationId xmlns:a16="http://schemas.microsoft.com/office/drawing/2014/main" id="{E5C21E86-DB3C-4D5E-82FB-7ADF4336D038}"/>
              </a:ext>
            </a:extLst>
          </p:cNvPr>
          <p:cNvSpPr>
            <a:spLocks noGrp="1"/>
          </p:cNvSpPr>
          <p:nvPr>
            <p:ph sz="half" idx="1"/>
          </p:nvPr>
        </p:nvSpPr>
        <p:spPr>
          <a:xfrm>
            <a:off x="8156351" y="2121408"/>
            <a:ext cx="3544034" cy="4050792"/>
          </a:xfrm>
        </p:spPr>
        <p:txBody>
          <a:bodyPr vert="horz" lIns="91440" tIns="45720" rIns="91440" bIns="45720" rtlCol="0">
            <a:normAutofit/>
          </a:bodyPr>
          <a:lstStyle/>
          <a:p>
            <a:r>
              <a:rPr lang="en-US" sz="1600">
                <a:effectLst/>
              </a:rPr>
              <a:t>Once the properties were scored, they were sorted in descending order and assigned a rank, creating a refined shortlist of homes that could be visited. In this example, the top 50 houses are spread across Brooklyn. </a:t>
            </a:r>
          </a:p>
          <a:p>
            <a:endParaRPr lang="en-US" sz="1600"/>
          </a:p>
        </p:txBody>
      </p:sp>
      <p:grpSp>
        <p:nvGrpSpPr>
          <p:cNvPr id="16" name="Group 15">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7" name="Oval 16">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57015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C78E3E1-BBBA-4058-AAEB-714F04B025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86860FA5-CE2B-4019-8FD1-031D7D84E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392DF474-2C37-4DC7-B889-E88EAADEA6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4" name="Rectangle 1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FE57B9-A488-48B3-A7A3-BD55DFD64B44}"/>
              </a:ext>
            </a:extLst>
          </p:cNvPr>
          <p:cNvSpPr>
            <a:spLocks noGrp="1"/>
          </p:cNvSpPr>
          <p:nvPr>
            <p:ph type="title"/>
          </p:nvPr>
        </p:nvSpPr>
        <p:spPr>
          <a:xfrm>
            <a:off x="6386284" y="484632"/>
            <a:ext cx="4741963" cy="1971964"/>
          </a:xfrm>
        </p:spPr>
        <p:txBody>
          <a:bodyPr vert="horz" lIns="91440" tIns="45720" rIns="91440" bIns="45720" rtlCol="0" anchor="ctr">
            <a:normAutofit/>
          </a:bodyPr>
          <a:lstStyle/>
          <a:p>
            <a:r>
              <a:rPr lang="en-US" sz="3400" b="1">
                <a:effectLst/>
              </a:rPr>
              <a:t>Building a Housing Recommendation Model </a:t>
            </a:r>
            <a:br>
              <a:rPr lang="en-US" sz="3400">
                <a:effectLst/>
              </a:rPr>
            </a:br>
            <a:endParaRPr lang="en-US" sz="3400"/>
          </a:p>
        </p:txBody>
      </p:sp>
      <p:sp>
        <p:nvSpPr>
          <p:cNvPr id="16" name="Freeform: Shape 15">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0C5D086C-2999-4B4F-8E9C-8AFD7FFDC592}"/>
              </a:ext>
            </a:extLst>
          </p:cNvPr>
          <p:cNvPicPr>
            <a:picLocks noGrp="1"/>
          </p:cNvPicPr>
          <p:nvPr>
            <p:ph sz="half" idx="2"/>
          </p:nvPr>
        </p:nvPicPr>
        <p:blipFill>
          <a:blip r:embed="rId4">
            <a:extLst>
              <a:ext uri="{28A0092B-C50C-407E-A947-70E740481C1C}">
                <a14:useLocalDpi xmlns:a14="http://schemas.microsoft.com/office/drawing/2010/main" val="0"/>
              </a:ext>
            </a:extLst>
          </a:blip>
          <a:stretch>
            <a:fillRect/>
          </a:stretch>
        </p:blipFill>
        <p:spPr bwMode="auto">
          <a:xfrm>
            <a:off x="823396" y="1826601"/>
            <a:ext cx="3573675" cy="3295722"/>
          </a:xfrm>
          <a:prstGeom prst="rect">
            <a:avLst/>
          </a:prstGeom>
          <a:noFill/>
        </p:spPr>
      </p:pic>
      <p:sp>
        <p:nvSpPr>
          <p:cNvPr id="3" name="Content Placeholder 2">
            <a:extLst>
              <a:ext uri="{FF2B5EF4-FFF2-40B4-BE49-F238E27FC236}">
                <a16:creationId xmlns:a16="http://schemas.microsoft.com/office/drawing/2014/main" id="{70CF8423-2B87-424B-918F-993EED3CFE11}"/>
              </a:ext>
            </a:extLst>
          </p:cNvPr>
          <p:cNvSpPr>
            <a:spLocks noGrp="1"/>
          </p:cNvSpPr>
          <p:nvPr>
            <p:ph sz="half" idx="1"/>
          </p:nvPr>
        </p:nvSpPr>
        <p:spPr>
          <a:xfrm>
            <a:off x="6386286" y="2456596"/>
            <a:ext cx="4741962" cy="3715603"/>
          </a:xfrm>
        </p:spPr>
        <p:txBody>
          <a:bodyPr vert="horz" lIns="91440" tIns="45720" rIns="91440" bIns="45720" rtlCol="0">
            <a:normAutofit/>
          </a:bodyPr>
          <a:lstStyle/>
          <a:p>
            <a:pPr marL="0" marR="0">
              <a:spcBef>
                <a:spcPts val="0"/>
              </a:spcBef>
              <a:spcAft>
                <a:spcPts val="800"/>
              </a:spcAft>
            </a:pPr>
            <a:r>
              <a:rPr lang="en-US" sz="1100">
                <a:effectLst/>
              </a:rPr>
              <a:t>So far, the dataset was feature engineered with intrinsic and spatial attributes. Weights for different features were explicitly defined so properties could be scored and ranked. In reality, the decision-making process for buyers, although logical, is less calculated and a bit fuzzier. Buyers are likely to be content with certain shortcomings (e.g., fewer units) if they are highly impressed with some other characteristic (e.g., size ). If buyers simply favor some houses and blacklist others, you could let a machine learning model infer their preferences.</a:t>
            </a:r>
          </a:p>
          <a:p>
            <a:pPr marL="0" marR="0">
              <a:spcBef>
                <a:spcPts val="0"/>
              </a:spcBef>
              <a:spcAft>
                <a:spcPts val="800"/>
              </a:spcAft>
            </a:pPr>
            <a:r>
              <a:rPr lang="en-US" sz="1100">
                <a:effectLst/>
              </a:rPr>
              <a:t>Since it is difficult to collect this kind of training data for a large number of properties, a mock dataset was synthesized using the top 50 houses as the favorite group and the remaining as the blacklisted group. </a:t>
            </a:r>
          </a:p>
          <a:p>
            <a:pPr marL="0" marR="0">
              <a:spcBef>
                <a:spcPts val="0"/>
              </a:spcBef>
              <a:spcAft>
                <a:spcPts val="800"/>
              </a:spcAft>
            </a:pPr>
            <a:r>
              <a:rPr lang="en-US" sz="1100">
                <a:effectLst/>
              </a:rPr>
              <a:t>This data was fed to a machine learning logistic regression model. As this model learns from the training data, it attempts to assign weights to each predictor variable (intrinsic and spatial features)</a:t>
            </a:r>
          </a:p>
          <a:p>
            <a:pPr marL="0" marR="0">
              <a:spcBef>
                <a:spcPts val="0"/>
              </a:spcBef>
              <a:spcAft>
                <a:spcPts val="800"/>
              </a:spcAft>
            </a:pPr>
            <a:r>
              <a:rPr lang="en-US" sz="1100">
                <a:effectLst/>
              </a:rPr>
              <a:t>and predict whether that house will be preferred by a buyer. As a new property hits the market, this model can predict whether a buyer would like it and present only relevant results.</a:t>
            </a:r>
          </a:p>
          <a:p>
            <a:endParaRPr lang="en-US" sz="1100"/>
          </a:p>
        </p:txBody>
      </p:sp>
      <p:grpSp>
        <p:nvGrpSpPr>
          <p:cNvPr id="18" name="Group 17">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3271693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DB1F6AD-6DCA-4B8C-B9BA-0BDC228243A3}"/>
              </a:ext>
            </a:extLst>
          </p:cNvPr>
          <p:cNvSpPr>
            <a:spLocks noGrp="1"/>
          </p:cNvSpPr>
          <p:nvPr>
            <p:ph type="title"/>
          </p:nvPr>
        </p:nvSpPr>
        <p:spPr>
          <a:xfrm>
            <a:off x="4970109" y="484632"/>
            <a:ext cx="6730277" cy="1609344"/>
          </a:xfrm>
          <a:ln>
            <a:noFill/>
          </a:ln>
        </p:spPr>
        <p:txBody>
          <a:bodyPr>
            <a:normAutofit/>
          </a:bodyPr>
          <a:lstStyle/>
          <a:p>
            <a:r>
              <a:rPr lang="en-US" sz="4800" b="1">
                <a:effectLst/>
                <a:latin typeface="Segoe UI" panose="020B0502040204020203" pitchFamily="34" charset="0"/>
                <a:ea typeface="Calibri" panose="020F0502020204030204" pitchFamily="34" charset="0"/>
                <a:cs typeface="Times New Roman" panose="02020603050405020304" pitchFamily="18" charset="0"/>
              </a:rPr>
              <a:t>CONCLUSION </a:t>
            </a:r>
            <a:br>
              <a:rPr lang="en-US" sz="4800">
                <a:effectLst/>
                <a:latin typeface="Calibri" panose="020F0502020204030204" pitchFamily="34" charset="0"/>
                <a:ea typeface="Calibri" panose="020F0502020204030204" pitchFamily="34" charset="0"/>
                <a:cs typeface="Times New Roman" panose="02020603050405020304" pitchFamily="18" charset="0"/>
              </a:rPr>
            </a:br>
            <a:endParaRPr lang="LID4096" sz="4800"/>
          </a:p>
        </p:txBody>
      </p:sp>
      <p:pic>
        <p:nvPicPr>
          <p:cNvPr id="8" name="Picture 7">
            <a:extLst>
              <a:ext uri="{FF2B5EF4-FFF2-40B4-BE49-F238E27FC236}">
                <a16:creationId xmlns:a16="http://schemas.microsoft.com/office/drawing/2014/main" id="{605E63E2-907A-4EDF-BD00-64FCC9F73EE2}"/>
              </a:ext>
            </a:extLst>
          </p:cNvPr>
          <p:cNvPicPr>
            <a:picLocks noChangeAspect="1"/>
          </p:cNvPicPr>
          <p:nvPr/>
        </p:nvPicPr>
        <p:blipFill rotWithShape="1">
          <a:blip r:embed="rId4"/>
          <a:srcRect l="51294" r="7036"/>
          <a:stretch/>
        </p:blipFill>
        <p:spPr>
          <a:xfrm>
            <a:off x="3344" y="10"/>
            <a:ext cx="4646726" cy="6857990"/>
          </a:xfrm>
          <a:prstGeom prst="rect">
            <a:avLst/>
          </a:prstGeom>
        </p:spPr>
      </p:pic>
      <p:sp>
        <p:nvSpPr>
          <p:cNvPr id="6" name="Content Placeholder 5">
            <a:extLst>
              <a:ext uri="{FF2B5EF4-FFF2-40B4-BE49-F238E27FC236}">
                <a16:creationId xmlns:a16="http://schemas.microsoft.com/office/drawing/2014/main" id="{9165D1DD-FB35-49F7-AFED-03E9CF8B68AF}"/>
              </a:ext>
            </a:extLst>
          </p:cNvPr>
          <p:cNvSpPr>
            <a:spLocks noGrp="1"/>
          </p:cNvSpPr>
          <p:nvPr>
            <p:ph idx="1"/>
          </p:nvPr>
        </p:nvSpPr>
        <p:spPr>
          <a:xfrm>
            <a:off x="4970109" y="2121408"/>
            <a:ext cx="6730276" cy="4050792"/>
          </a:xfrm>
        </p:spPr>
        <p:txBody>
          <a:bodyPr>
            <a:normAutofit/>
          </a:bodyPr>
          <a:lstStyle/>
          <a:p>
            <a:pPr marL="0" marR="0">
              <a:spcBef>
                <a:spcPts val="0"/>
              </a:spcBef>
              <a:spcAft>
                <a:spcPts val="0"/>
              </a:spcAft>
            </a:pPr>
            <a:r>
              <a:rPr lang="en-US" sz="1800">
                <a:effectLst/>
                <a:latin typeface="Segoe UI" panose="020B0502040204020203" pitchFamily="34" charset="0"/>
                <a:ea typeface="Calibri" panose="020F0502020204030204" pitchFamily="34" charset="0"/>
              </a:rPr>
              <a:t>In capstone project , we observed how data science and machine learning approaches can be employed in the real estate industry. decisions to Buy properties are heavily influenced by the location of the houses. We showed how Python libraries such as Pandas can be used to statistically analyze the properties. we used data from FOURSQUARE to enrich the data with information on access to different facilities (venues) and used that to compare, score and rank the properties. The shortlist we arrived at can be used for field visits.</a:t>
            </a:r>
            <a:endParaRPr lang="en-US" sz="1800">
              <a:effectLst/>
              <a:latin typeface="Arial" panose="020B0604020202020204" pitchFamily="34" charset="0"/>
              <a:ea typeface="Calibri" panose="020F0502020204030204" pitchFamily="34" charset="0"/>
            </a:endParaRPr>
          </a:p>
          <a:p>
            <a:pPr marL="0" marR="0">
              <a:spcBef>
                <a:spcPts val="0"/>
              </a:spcBef>
              <a:spcAft>
                <a:spcPts val="0"/>
              </a:spcAft>
            </a:pPr>
            <a:r>
              <a:rPr lang="en-US" sz="1800">
                <a:effectLst/>
                <a:latin typeface="Segoe UI" panose="020B0502040204020203" pitchFamily="34" charset="0"/>
                <a:ea typeface="Calibri" panose="020F0502020204030204" pitchFamily="34" charset="0"/>
              </a:rPr>
              <a:t> </a:t>
            </a:r>
            <a:endParaRPr lang="en-US" sz="1800">
              <a:effectLst/>
              <a:latin typeface="Arial" panose="020B0604020202020204" pitchFamily="34" charset="0"/>
              <a:ea typeface="Calibri" panose="020F0502020204030204" pitchFamily="34" charset="0"/>
            </a:endParaRPr>
          </a:p>
          <a:p>
            <a:pPr marL="0" marR="0">
              <a:spcBef>
                <a:spcPts val="0"/>
              </a:spcBef>
              <a:spcAft>
                <a:spcPts val="0"/>
              </a:spcAft>
            </a:pPr>
            <a:r>
              <a:rPr lang="en-US" sz="1800">
                <a:effectLst/>
                <a:latin typeface="Segoe UI" panose="020B0502040204020203" pitchFamily="34" charset="0"/>
                <a:ea typeface="Calibri" panose="020F0502020204030204" pitchFamily="34" charset="0"/>
              </a:rPr>
              <a:t>We conclude with a forward thinking approach to turn this into a recommendation model and suggest scope for future work in this area.</a:t>
            </a:r>
            <a:endParaRPr lang="en-US" sz="1800">
              <a:effectLst/>
              <a:latin typeface="Arial" panose="020B0604020202020204" pitchFamily="34" charset="0"/>
              <a:ea typeface="Calibri" panose="020F0502020204030204" pitchFamily="34" charset="0"/>
            </a:endParaRPr>
          </a:p>
          <a:p>
            <a:endParaRPr lang="LID4096" sz="1800"/>
          </a:p>
        </p:txBody>
      </p:sp>
      <p:grpSp>
        <p:nvGrpSpPr>
          <p:cNvPr id="14" name="Group 13">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32730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E900-E40A-443A-9798-E57B8167018C}"/>
              </a:ext>
            </a:extLst>
          </p:cNvPr>
          <p:cNvSpPr>
            <a:spLocks noGrp="1"/>
          </p:cNvSpPr>
          <p:nvPr>
            <p:ph type="title"/>
          </p:nvPr>
        </p:nvSpPr>
        <p:spPr/>
        <p:txBody>
          <a:bodyPr/>
          <a:lstStyle/>
          <a:p>
            <a:pPr marL="0" marR="0">
              <a:spcBef>
                <a:spcPts val="0"/>
              </a:spcBef>
              <a:spcAft>
                <a:spcPts val="0"/>
              </a:spcAft>
            </a:pPr>
            <a:r>
              <a:rPr lang="en-US" sz="1800" b="1" dirty="0">
                <a:solidFill>
                  <a:srgbClr val="000000"/>
                </a:solidFill>
                <a:effectLst/>
                <a:latin typeface="Segoe UI" panose="020B0502040204020203" pitchFamily="34" charset="0"/>
                <a:ea typeface="Calibri" panose="020F0502020204030204" pitchFamily="34" charset="0"/>
              </a:rPr>
              <a:t> </a:t>
            </a:r>
            <a:br>
              <a:rPr lang="en-US" sz="1800" dirty="0">
                <a:solidFill>
                  <a:srgbClr val="000000"/>
                </a:solidFill>
                <a:effectLst/>
                <a:latin typeface="Arial" panose="020B0604020202020204" pitchFamily="34" charset="0"/>
                <a:ea typeface="Calibri" panose="020F0502020204030204" pitchFamily="34" charset="0"/>
              </a:rPr>
            </a:br>
            <a:r>
              <a:rPr lang="en-US" sz="1800" b="1" dirty="0">
                <a:solidFill>
                  <a:srgbClr val="000000"/>
                </a:solidFill>
                <a:effectLst/>
                <a:latin typeface="Segoe UI" panose="020B0502040204020203" pitchFamily="34" charset="0"/>
                <a:ea typeface="Calibri" panose="020F0502020204030204" pitchFamily="34" charset="0"/>
              </a:rPr>
              <a:t>ABSTRACT </a:t>
            </a:r>
            <a:br>
              <a:rPr lang="en-US" sz="1800" dirty="0">
                <a:solidFill>
                  <a:srgbClr val="000000"/>
                </a:solidFill>
                <a:effectLst/>
                <a:latin typeface="Arial" panose="020B0604020202020204" pitchFamily="34" charset="0"/>
                <a:ea typeface="Calibri" panose="020F0502020204030204" pitchFamily="34" charset="0"/>
              </a:rPr>
            </a:br>
            <a:endParaRPr lang="LID4096" dirty="0"/>
          </a:p>
        </p:txBody>
      </p:sp>
      <p:sp>
        <p:nvSpPr>
          <p:cNvPr id="3" name="Content Placeholder 2">
            <a:extLst>
              <a:ext uri="{FF2B5EF4-FFF2-40B4-BE49-F238E27FC236}">
                <a16:creationId xmlns:a16="http://schemas.microsoft.com/office/drawing/2014/main" id="{018569FF-D0BC-464E-902B-877F8097FCBF}"/>
              </a:ext>
            </a:extLst>
          </p:cNvPr>
          <p:cNvSpPr>
            <a:spLocks noGrp="1"/>
          </p:cNvSpPr>
          <p:nvPr>
            <p:ph idx="1"/>
          </p:nvPr>
        </p:nvSpPr>
        <p:spPr/>
        <p:txBody>
          <a:bodyPr/>
          <a:lstStyle/>
          <a:p>
            <a:r>
              <a:rPr lang="en-US" sz="1800" dirty="0">
                <a:solidFill>
                  <a:srgbClr val="000000"/>
                </a:solidFill>
                <a:effectLst/>
                <a:latin typeface="Segoe UI" panose="020B0502040204020203" pitchFamily="34" charset="0"/>
                <a:ea typeface="Calibri" panose="020F0502020204030204" pitchFamily="34" charset="0"/>
              </a:rPr>
              <a:t>In capstone project , we observed how data science and machine learning approaches can be employed in the real estate industry. decisions to Buy properties are heavily influenced by the location of the houses. We showed how Python libraries such as Pandas can be used to statistically analyze the properties. we used data from FOURSQUARE to enrich the data with information on access to different facilities (venues) and used that to compare, score and rank the properties. The shortlist we arrived at can be used for field visits.</a:t>
            </a:r>
            <a:endParaRPr lang="en-US" sz="1800" dirty="0">
              <a:solidFill>
                <a:srgbClr val="000000"/>
              </a:solidFill>
              <a:effectLst/>
              <a:latin typeface="Arial" panose="020B0604020202020204" pitchFamily="34" charset="0"/>
              <a:ea typeface="Calibri" panose="020F0502020204030204" pitchFamily="34" charset="0"/>
            </a:endParaRPr>
          </a:p>
          <a:p>
            <a:endParaRPr lang="LID4096" dirty="0"/>
          </a:p>
        </p:txBody>
      </p:sp>
    </p:spTree>
    <p:extLst>
      <p:ext uri="{BB962C8B-B14F-4D97-AF65-F5344CB8AC3E}">
        <p14:creationId xmlns:p14="http://schemas.microsoft.com/office/powerpoint/2010/main" val="199604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A49BFDF-B6FB-4648-B3CB-990507AEC534}"/>
              </a:ext>
            </a:extLst>
          </p:cNvPr>
          <p:cNvSpPr>
            <a:spLocks noGrp="1"/>
          </p:cNvSpPr>
          <p:nvPr>
            <p:ph type="title"/>
          </p:nvPr>
        </p:nvSpPr>
        <p:spPr>
          <a:xfrm>
            <a:off x="5939624" y="978010"/>
            <a:ext cx="5188624" cy="1831344"/>
          </a:xfrm>
        </p:spPr>
        <p:txBody>
          <a:bodyPr>
            <a:normAutofit/>
          </a:bodyPr>
          <a:lstStyle/>
          <a:p>
            <a:r>
              <a:rPr lang="en-US" sz="4800" b="1">
                <a:effectLst/>
                <a:latin typeface="Segoe UI" panose="020B0502040204020203" pitchFamily="34" charset="0"/>
                <a:ea typeface="Calibri" panose="020F0502020204030204" pitchFamily="34" charset="0"/>
              </a:rPr>
              <a:t>PROBLEM STATEMENT </a:t>
            </a:r>
            <a:endParaRPr lang="LID4096" sz="4800"/>
          </a:p>
        </p:txBody>
      </p:sp>
      <p:sp>
        <p:nvSpPr>
          <p:cNvPr id="21" name="Freeform: Shape 20">
            <a:extLst>
              <a:ext uri="{FF2B5EF4-FFF2-40B4-BE49-F238E27FC236}">
                <a16:creationId xmlns:a16="http://schemas.microsoft.com/office/drawing/2014/main" id="{271EEDE1-4FF3-4A74-BD95-6852CD023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9391"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earch">
            <a:extLst>
              <a:ext uri="{FF2B5EF4-FFF2-40B4-BE49-F238E27FC236}">
                <a16:creationId xmlns:a16="http://schemas.microsoft.com/office/drawing/2014/main" id="{F8C8F988-F450-4CB5-AAFB-A6401284BE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96067" y="2510028"/>
            <a:ext cx="1828800" cy="1828800"/>
          </a:xfrm>
          <a:prstGeom prst="rect">
            <a:avLst/>
          </a:prstGeom>
        </p:spPr>
      </p:pic>
      <p:sp>
        <p:nvSpPr>
          <p:cNvPr id="23" name="Rectangle 22">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FF6CD6A-498B-424D-99D9-989A37E94E54}"/>
              </a:ext>
            </a:extLst>
          </p:cNvPr>
          <p:cNvSpPr>
            <a:spLocks noGrp="1"/>
          </p:cNvSpPr>
          <p:nvPr>
            <p:ph idx="1"/>
          </p:nvPr>
        </p:nvSpPr>
        <p:spPr>
          <a:xfrm>
            <a:off x="5939624" y="3029446"/>
            <a:ext cx="5188624" cy="3142753"/>
          </a:xfrm>
        </p:spPr>
        <p:txBody>
          <a:bodyPr>
            <a:normAutofit/>
          </a:bodyPr>
          <a:lstStyle/>
          <a:p>
            <a:r>
              <a:rPr lang="en-US" sz="1300">
                <a:effectLst/>
                <a:latin typeface="Segoe UI" panose="020B0502040204020203" pitchFamily="34" charset="0"/>
                <a:ea typeface="Calibri" panose="020F0502020204030204" pitchFamily="34" charset="0"/>
              </a:rPr>
              <a:t>With increased access to Internet through personal computers and mobile devices, many individuals turn to the Web to search for items of interest to them. However, the search for rental or buying  properties can be a challenging task. Prospective tenants may spend a significant amount of time exploring various websites advertising properties for rent. Yuan, Lee, Kim and Kim (2013) found that searching real estate assets online does not benefit homebuyers in terms of time, flexibility and intuitive results</a:t>
            </a:r>
          </a:p>
          <a:p>
            <a:r>
              <a:rPr lang="en-US" sz="1300">
                <a:effectLst/>
                <a:latin typeface="Segoe UI" panose="020B0502040204020203" pitchFamily="34" charset="0"/>
                <a:ea typeface="Calibri" panose="020F0502020204030204" pitchFamily="34" charset="0"/>
              </a:rPr>
              <a:t>Search engines generally do a good job by helping users find what they are looking for, however many people find it hard to match their preferences to a query that is likely to produce the desired search results, </a:t>
            </a:r>
            <a:r>
              <a:rPr lang="en-US" sz="1300" err="1">
                <a:effectLst/>
                <a:latin typeface="Segoe UI" panose="020B0502040204020203" pitchFamily="34" charset="0"/>
                <a:ea typeface="Calibri" panose="020F0502020204030204" pitchFamily="34" charset="0"/>
              </a:rPr>
              <a:t>Viappiani</a:t>
            </a:r>
            <a:r>
              <a:rPr lang="en-US" sz="1300">
                <a:effectLst/>
                <a:latin typeface="Segoe UI" panose="020B0502040204020203" pitchFamily="34" charset="0"/>
                <a:ea typeface="Calibri" panose="020F0502020204030204" pitchFamily="34" charset="0"/>
              </a:rPr>
              <a:t> and </a:t>
            </a:r>
            <a:r>
              <a:rPr lang="en-US" sz="1300" err="1">
                <a:effectLst/>
                <a:latin typeface="Segoe UI" panose="020B0502040204020203" pitchFamily="34" charset="0"/>
                <a:ea typeface="Calibri" panose="020F0502020204030204" pitchFamily="34" charset="0"/>
              </a:rPr>
              <a:t>Faltings</a:t>
            </a:r>
            <a:r>
              <a:rPr lang="en-US" sz="1300">
                <a:effectLst/>
                <a:latin typeface="Segoe UI" panose="020B0502040204020203" pitchFamily="34" charset="0"/>
                <a:ea typeface="Calibri" panose="020F0502020204030204" pitchFamily="34" charset="0"/>
              </a:rPr>
              <a:t> (2006) and </a:t>
            </a:r>
            <a:r>
              <a:rPr lang="en-US" sz="1300" err="1">
                <a:effectLst/>
                <a:latin typeface="Segoe UI" panose="020B0502040204020203" pitchFamily="34" charset="0"/>
                <a:ea typeface="Calibri" panose="020F0502020204030204" pitchFamily="34" charset="0"/>
              </a:rPr>
              <a:t>Viappiani</a:t>
            </a:r>
            <a:r>
              <a:rPr lang="en-US" sz="1300">
                <a:effectLst/>
                <a:latin typeface="Segoe UI" panose="020B0502040204020203" pitchFamily="34" charset="0"/>
                <a:ea typeface="Calibri" panose="020F0502020204030204" pitchFamily="34" charset="0"/>
              </a:rPr>
              <a:t> et al., (2006). Using recommender systems technology can address the problem of mapping user’s preferences to items that are likely to meet them (</a:t>
            </a:r>
            <a:r>
              <a:rPr lang="en-US" sz="1300" err="1">
                <a:effectLst/>
                <a:latin typeface="Segoe UI" panose="020B0502040204020203" pitchFamily="34" charset="0"/>
                <a:ea typeface="Calibri" panose="020F0502020204030204" pitchFamily="34" charset="0"/>
              </a:rPr>
              <a:t>Viappiani</a:t>
            </a:r>
            <a:r>
              <a:rPr lang="en-US" sz="1300">
                <a:effectLst/>
                <a:latin typeface="Segoe UI" panose="020B0502040204020203" pitchFamily="34" charset="0"/>
                <a:ea typeface="Calibri" panose="020F0502020204030204" pitchFamily="34" charset="0"/>
              </a:rPr>
              <a:t> et. al, 2006). </a:t>
            </a:r>
            <a:endParaRPr lang="en-US" sz="1300">
              <a:effectLst/>
              <a:latin typeface="Arial" panose="020B0604020202020204" pitchFamily="34" charset="0"/>
              <a:ea typeface="Calibri" panose="020F0502020204030204" pitchFamily="34" charset="0"/>
            </a:endParaRPr>
          </a:p>
          <a:p>
            <a:endParaRPr lang="LID4096" sz="1300"/>
          </a:p>
        </p:txBody>
      </p:sp>
      <p:grpSp>
        <p:nvGrpSpPr>
          <p:cNvPr id="25" name="Group 24">
            <a:extLst>
              <a:ext uri="{FF2B5EF4-FFF2-40B4-BE49-F238E27FC236}">
                <a16:creationId xmlns:a16="http://schemas.microsoft.com/office/drawing/2014/main" id="{7381F52A-25D7-415C-8E15-66BFB3F7B3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F31CC467-05B2-44CA-A28C-2018F5094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7" name="Oval 26">
              <a:extLst>
                <a:ext uri="{FF2B5EF4-FFF2-40B4-BE49-F238E27FC236}">
                  <a16:creationId xmlns:a16="http://schemas.microsoft.com/office/drawing/2014/main" id="{DF3A2CCB-9C68-497B-AFC1-78E993152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80901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6B66E70-9451-4286-A0C2-6CF108FE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4B0696-68E2-40ED-B597-4B873875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tx2"/>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3" name="Rectangle 22">
            <a:extLst>
              <a:ext uri="{FF2B5EF4-FFF2-40B4-BE49-F238E27FC236}">
                <a16:creationId xmlns:a16="http://schemas.microsoft.com/office/drawing/2014/main" id="{A19EF1B4-0F49-44D2-AE21-263819BFB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blipFill dpi="0" rotWithShape="1">
            <a:blip r:embed="rId2">
              <a:alphaModFix amt="4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84A36E-9D67-4858-988A-6E6930CA0AA6}"/>
              </a:ext>
            </a:extLst>
          </p:cNvPr>
          <p:cNvSpPr>
            <a:spLocks noGrp="1"/>
          </p:cNvSpPr>
          <p:nvPr>
            <p:ph type="title"/>
          </p:nvPr>
        </p:nvSpPr>
        <p:spPr>
          <a:xfrm>
            <a:off x="2082119" y="643466"/>
            <a:ext cx="3348017" cy="5571067"/>
          </a:xfrm>
        </p:spPr>
        <p:txBody>
          <a:bodyPr>
            <a:normAutofit/>
          </a:bodyPr>
          <a:lstStyle/>
          <a:p>
            <a:r>
              <a:rPr lang="en-US" sz="4800">
                <a:solidFill>
                  <a:schemeClr val="tx1"/>
                </a:solidFill>
              </a:rPr>
              <a:t>Problem statement</a:t>
            </a:r>
            <a:endParaRPr lang="LID4096" sz="4800">
              <a:solidFill>
                <a:schemeClr val="tx1"/>
              </a:solidFill>
            </a:endParaRPr>
          </a:p>
        </p:txBody>
      </p:sp>
      <p:sp>
        <p:nvSpPr>
          <p:cNvPr id="3" name="Content Placeholder 2">
            <a:extLst>
              <a:ext uri="{FF2B5EF4-FFF2-40B4-BE49-F238E27FC236}">
                <a16:creationId xmlns:a16="http://schemas.microsoft.com/office/drawing/2014/main" id="{03997F9F-15EC-47E6-B688-16B70DE9BB8B}"/>
              </a:ext>
            </a:extLst>
          </p:cNvPr>
          <p:cNvSpPr>
            <a:spLocks noGrp="1"/>
          </p:cNvSpPr>
          <p:nvPr>
            <p:ph idx="1"/>
          </p:nvPr>
        </p:nvSpPr>
        <p:spPr>
          <a:xfrm>
            <a:off x="6772315" y="643467"/>
            <a:ext cx="4534781" cy="5571066"/>
          </a:xfrm>
        </p:spPr>
        <p:txBody>
          <a:bodyPr anchor="ctr">
            <a:normAutofit/>
          </a:bodyPr>
          <a:lstStyle/>
          <a:p>
            <a:r>
              <a:rPr lang="en-US" sz="1800">
                <a:effectLst/>
                <a:latin typeface="Segoe UI" panose="020B0502040204020203" pitchFamily="34" charset="0"/>
                <a:ea typeface="Calibri" panose="020F0502020204030204" pitchFamily="34" charset="0"/>
                <a:cs typeface="Times New Roman" panose="02020603050405020304" pitchFamily="18" charset="0"/>
              </a:rPr>
              <a:t>A recommender system can be defined as any system that produces individualised recommendations as output or has the effect of guiding the user in a personalised way to interesting or useful objects in a large space of possible options, Burke (2002). Automated recommender systems emerged early 1990s. A good example is Amazon that uses the collaborative filtering approach in making recommendations on the basis of the current user's behaviour and that of other similar users, Ekstrand, Riedl and Konstan (2010). Netflix uses a combination of content-based filtering and collaborative filtering to make recommendations based on the current user’s preferences and those of similar users.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LID4096" sz="1800"/>
          </a:p>
        </p:txBody>
      </p:sp>
      <p:grpSp>
        <p:nvGrpSpPr>
          <p:cNvPr id="25" name="Group 24">
            <a:extLst>
              <a:ext uri="{FF2B5EF4-FFF2-40B4-BE49-F238E27FC236}">
                <a16:creationId xmlns:a16="http://schemas.microsoft.com/office/drawing/2014/main" id="{2B69B0BE-E00A-432A-98D1-A47B82C163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26" name="Oval 25">
              <a:extLst>
                <a:ext uri="{FF2B5EF4-FFF2-40B4-BE49-F238E27FC236}">
                  <a16:creationId xmlns:a16="http://schemas.microsoft.com/office/drawing/2014/main" id="{0AF8A5ED-19F8-4707-8EEC-7115E6B11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C5F50C1C-978D-45B5-B716-7DA91773C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67380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1">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3">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8" name="Group 15">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29" name="Oval 17">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30" name="Rectangle 19">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E80F1D3-0A1E-4A20-8175-FE2A7ECDA500}"/>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r>
              <a:rPr lang="en-US" sz="8900" b="1">
                <a:solidFill>
                  <a:srgbClr val="FFFFFF"/>
                </a:solidFill>
                <a:effectLst/>
              </a:rPr>
              <a:t>METHOD and RESULTS </a:t>
            </a:r>
            <a:br>
              <a:rPr lang="en-US" sz="8900">
                <a:solidFill>
                  <a:srgbClr val="FFFFFF"/>
                </a:solidFill>
                <a:effectLst/>
              </a:rPr>
            </a:br>
            <a:endParaRPr lang="en-US" sz="8900">
              <a:solidFill>
                <a:srgbClr val="FFFFFF"/>
              </a:solidFill>
            </a:endParaRPr>
          </a:p>
        </p:txBody>
      </p:sp>
      <p:sp>
        <p:nvSpPr>
          <p:cNvPr id="5" name="Text Placeholder 4">
            <a:extLst>
              <a:ext uri="{FF2B5EF4-FFF2-40B4-BE49-F238E27FC236}">
                <a16:creationId xmlns:a16="http://schemas.microsoft.com/office/drawing/2014/main" id="{34C103ED-8D79-45C0-B4D1-3BB3983BA020}"/>
              </a:ext>
            </a:extLst>
          </p:cNvPr>
          <p:cNvSpPr>
            <a:spLocks noGrp="1"/>
          </p:cNvSpPr>
          <p:nvPr>
            <p:ph type="body" idx="1"/>
          </p:nvPr>
        </p:nvSpPr>
        <p:spPr>
          <a:xfrm>
            <a:off x="1069848" y="4649148"/>
            <a:ext cx="9948672" cy="1486158"/>
          </a:xfrm>
        </p:spPr>
        <p:txBody>
          <a:bodyPr vert="horz" lIns="91440" tIns="45720" rIns="91440" bIns="45720" rtlCol="0">
            <a:normAutofit/>
          </a:bodyPr>
          <a:lstStyle/>
          <a:p>
            <a:pPr algn="ctr"/>
            <a:endParaRPr lang="en-US" sz="2200">
              <a:solidFill>
                <a:srgbClr val="FFFFFF">
                  <a:alpha val="60000"/>
                </a:srgbClr>
              </a:solidFill>
            </a:endParaRPr>
          </a:p>
        </p:txBody>
      </p:sp>
      <p:cxnSp>
        <p:nvCxnSpPr>
          <p:cNvPr id="31" name="Straight Connector 21">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439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3964958D-AF5D-4863-B5FB-83F6B8CB1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D06F10-8C99-44AC-BE15-86EF566299DF}"/>
              </a:ext>
            </a:extLst>
          </p:cNvPr>
          <p:cNvSpPr>
            <a:spLocks noGrp="1"/>
          </p:cNvSpPr>
          <p:nvPr>
            <p:ph type="title"/>
          </p:nvPr>
        </p:nvSpPr>
        <p:spPr>
          <a:xfrm>
            <a:off x="4970109" y="484632"/>
            <a:ext cx="6730277" cy="1609344"/>
          </a:xfrm>
          <a:ln>
            <a:noFill/>
          </a:ln>
        </p:spPr>
        <p:txBody>
          <a:bodyPr>
            <a:normAutofit/>
          </a:bodyPr>
          <a:lstStyle/>
          <a:p>
            <a:r>
              <a:rPr lang="en-US" sz="4800" b="1">
                <a:effectLst/>
                <a:latin typeface="Segoe UI" panose="020B0502040204020203" pitchFamily="34" charset="0"/>
                <a:ea typeface="Calibri" panose="020F0502020204030204" pitchFamily="34" charset="0"/>
                <a:cs typeface="Times New Roman" panose="02020603050405020304" pitchFamily="18" charset="0"/>
              </a:rPr>
              <a:t>Data collection </a:t>
            </a:r>
            <a:br>
              <a:rPr lang="en-US" sz="4800">
                <a:effectLst/>
                <a:latin typeface="Calibri" panose="020F0502020204030204" pitchFamily="34" charset="0"/>
                <a:ea typeface="Calibri" panose="020F0502020204030204" pitchFamily="34" charset="0"/>
                <a:cs typeface="Times New Roman" panose="02020603050405020304" pitchFamily="18" charset="0"/>
              </a:rPr>
            </a:br>
            <a:endParaRPr lang="LID4096" sz="4800"/>
          </a:p>
        </p:txBody>
      </p:sp>
      <p:pic>
        <p:nvPicPr>
          <p:cNvPr id="23" name="Picture 6">
            <a:extLst>
              <a:ext uri="{FF2B5EF4-FFF2-40B4-BE49-F238E27FC236}">
                <a16:creationId xmlns:a16="http://schemas.microsoft.com/office/drawing/2014/main" id="{6DD0A9B2-23B1-4159-8C5B-5C7DCA98BEB7}"/>
              </a:ext>
            </a:extLst>
          </p:cNvPr>
          <p:cNvPicPr>
            <a:picLocks noChangeAspect="1"/>
          </p:cNvPicPr>
          <p:nvPr/>
        </p:nvPicPr>
        <p:blipFill rotWithShape="1">
          <a:blip r:embed="rId4"/>
          <a:srcRect l="23193" r="34459"/>
          <a:stretch/>
        </p:blipFill>
        <p:spPr>
          <a:xfrm>
            <a:off x="3344" y="10"/>
            <a:ext cx="4646726" cy="6857990"/>
          </a:xfrm>
          <a:prstGeom prst="rect">
            <a:avLst/>
          </a:prstGeom>
        </p:spPr>
      </p:pic>
      <p:sp>
        <p:nvSpPr>
          <p:cNvPr id="5" name="Content Placeholder 4">
            <a:extLst>
              <a:ext uri="{FF2B5EF4-FFF2-40B4-BE49-F238E27FC236}">
                <a16:creationId xmlns:a16="http://schemas.microsoft.com/office/drawing/2014/main" id="{F93E8BB1-0DEC-4C5D-A6DF-0E7F1F535029}"/>
              </a:ext>
            </a:extLst>
          </p:cNvPr>
          <p:cNvSpPr>
            <a:spLocks noGrp="1"/>
          </p:cNvSpPr>
          <p:nvPr>
            <p:ph idx="1"/>
          </p:nvPr>
        </p:nvSpPr>
        <p:spPr>
          <a:xfrm>
            <a:off x="4970109" y="2121408"/>
            <a:ext cx="6730276" cy="4050792"/>
          </a:xfrm>
        </p:spPr>
        <p:txBody>
          <a:bodyPr>
            <a:normAutofit/>
          </a:bodyPr>
          <a:lstStyle/>
          <a:p>
            <a:r>
              <a:rPr lang="en-US" sz="1800"/>
              <a:t>Housing data has been extracted from DOF Condominium Comparable Rental Income from Brooklyn in the fiscal year 2011_2012, they came in a few CSV files of different sizes. Data was read using pandas as DataFrame objects. These DataFrames form the bedrock of both spatial and attribute analyses. The CSV files were merged to obtain an initial list of about 700 properties.</a:t>
            </a:r>
            <a:endParaRPr lang="LID4096" sz="1800"/>
          </a:p>
        </p:txBody>
      </p:sp>
      <p:grpSp>
        <p:nvGrpSpPr>
          <p:cNvPr id="24" name="Group 12">
            <a:extLst>
              <a:ext uri="{FF2B5EF4-FFF2-40B4-BE49-F238E27FC236}">
                <a16:creationId xmlns:a16="http://schemas.microsoft.com/office/drawing/2014/main" id="{11002ACD-3B0C-4885-8754-8A00E926FE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DF0313CD-4196-4456-A70D-5EE2B995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14">
              <a:extLst>
                <a:ext uri="{FF2B5EF4-FFF2-40B4-BE49-F238E27FC236}">
                  <a16:creationId xmlns:a16="http://schemas.microsoft.com/office/drawing/2014/main" id="{80DE0B32-9EE8-4975-AD48-3855B0A82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773073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8" name="Oval 11">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39" name="Oval 12">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5" name="Rectangle 14">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506669-6888-4A77-9335-4FD29549EBA5}"/>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b="1">
                <a:effectLst/>
              </a:rPr>
              <a:t>Data Cleaning</a:t>
            </a:r>
            <a:endParaRPr lang="en-US"/>
          </a:p>
        </p:txBody>
      </p:sp>
      <p:pic>
        <p:nvPicPr>
          <p:cNvPr id="6" name="Content Placeholder 5">
            <a:extLst>
              <a:ext uri="{FF2B5EF4-FFF2-40B4-BE49-F238E27FC236}">
                <a16:creationId xmlns:a16="http://schemas.microsoft.com/office/drawing/2014/main" id="{5BF38560-7070-497B-B82C-53C0526745A8}"/>
              </a:ext>
            </a:extLst>
          </p:cNvPr>
          <p:cNvPicPr>
            <a:picLocks noGrp="1"/>
          </p:cNvPicPr>
          <p:nvPr>
            <p:ph sz="half" idx="2"/>
          </p:nvPr>
        </p:nvPicPr>
        <p:blipFill rotWithShape="1">
          <a:blip r:embed="rId6" cstate="print">
            <a:extLst>
              <a:ext uri="{28A0092B-C50C-407E-A947-70E740481C1C}">
                <a14:useLocalDpi xmlns:a14="http://schemas.microsoft.com/office/drawing/2010/main" val="0"/>
              </a:ext>
            </a:extLst>
          </a:blip>
          <a:srcRect l="6850" r="19888" b="-1"/>
          <a:stretch/>
        </p:blipFill>
        <p:spPr bwMode="auto">
          <a:xfrm>
            <a:off x="1007196" y="2265037"/>
            <a:ext cx="5088800" cy="3907158"/>
          </a:xfrm>
          <a:prstGeom prst="rect">
            <a:avLst/>
          </a:prstGeom>
          <a:noFill/>
          <a:extLst>
            <a:ext uri="{53640926-AAD7-44D8-BBD7-CCE9431645EC}">
              <a14:shadowObscured xmlns:a14="http://schemas.microsoft.com/office/drawing/2010/main"/>
            </a:ext>
          </a:extLst>
        </p:spPr>
      </p:pic>
      <p:sp>
        <p:nvSpPr>
          <p:cNvPr id="4" name="Content Placeholder 3">
            <a:extLst>
              <a:ext uri="{FF2B5EF4-FFF2-40B4-BE49-F238E27FC236}">
                <a16:creationId xmlns:a16="http://schemas.microsoft.com/office/drawing/2014/main" id="{FE0A3411-6A8C-442F-A60D-60BA0E651621}"/>
              </a:ext>
            </a:extLst>
          </p:cNvPr>
          <p:cNvSpPr>
            <a:spLocks noGrp="1"/>
          </p:cNvSpPr>
          <p:nvPr>
            <p:ph sz="half" idx="1"/>
          </p:nvPr>
        </p:nvSpPr>
        <p:spPr>
          <a:xfrm>
            <a:off x="6496216" y="2320412"/>
            <a:ext cx="4632031" cy="3851787"/>
          </a:xfrm>
        </p:spPr>
        <p:txBody>
          <a:bodyPr vert="horz" lIns="91440" tIns="45720" rIns="91440" bIns="45720" rtlCol="0" anchor="ctr">
            <a:normAutofit/>
          </a:bodyPr>
          <a:lstStyle/>
          <a:p>
            <a:pPr marL="0" marR="0">
              <a:spcBef>
                <a:spcPts val="0"/>
              </a:spcBef>
              <a:spcAft>
                <a:spcPts val="800"/>
              </a:spcAft>
            </a:pPr>
            <a:r>
              <a:rPr lang="en-US">
                <a:effectLst/>
              </a:rPr>
              <a:t>An initial and critical step in any data analysis and machine learning project is wrangling and cleaning of the data. In this case, the data suffers from duplicate sand illegal characters in column names,</a:t>
            </a:r>
          </a:p>
          <a:p>
            <a:pPr marL="0" marR="0">
              <a:spcBef>
                <a:spcPts val="0"/>
              </a:spcBef>
              <a:spcAft>
                <a:spcPts val="800"/>
              </a:spcAft>
            </a:pPr>
            <a:r>
              <a:rPr lang="en-US">
                <a:effectLst/>
              </a:rPr>
              <a:t>We use Pandas to clean our data and come with a dataset of 626 rows to be used in our data analysis. </a:t>
            </a:r>
          </a:p>
          <a:p>
            <a:endParaRPr lang="en-US"/>
          </a:p>
        </p:txBody>
      </p:sp>
      <p:sp>
        <p:nvSpPr>
          <p:cNvPr id="23" name="Oval 22">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5" name="Oval 24">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71446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A8567E-BAD8-44A6-ADB1-440A448A43D4}"/>
              </a:ext>
            </a:extLst>
          </p:cNvPr>
          <p:cNvSpPr>
            <a:spLocks noGrp="1"/>
          </p:cNvSpPr>
          <p:nvPr>
            <p:ph type="title"/>
          </p:nvPr>
        </p:nvSpPr>
        <p:spPr>
          <a:xfrm>
            <a:off x="6587544" y="1382165"/>
            <a:ext cx="4869179" cy="1517984"/>
          </a:xfrm>
        </p:spPr>
        <p:txBody>
          <a:bodyPr vert="horz" lIns="91440" tIns="45720" rIns="91440" bIns="45720" rtlCol="0" anchor="ctr">
            <a:normAutofit/>
          </a:bodyPr>
          <a:lstStyle/>
          <a:p>
            <a:r>
              <a:rPr lang="en-US" sz="3400" b="1">
                <a:solidFill>
                  <a:srgbClr val="000000"/>
                </a:solidFill>
                <a:effectLst/>
              </a:rPr>
              <a:t>Exploratory analysis </a:t>
            </a:r>
            <a:br>
              <a:rPr lang="en-US" sz="3400">
                <a:solidFill>
                  <a:srgbClr val="000000"/>
                </a:solidFill>
                <a:effectLst/>
              </a:rPr>
            </a:br>
            <a:endParaRPr lang="en-US" sz="3400">
              <a:solidFill>
                <a:srgbClr val="000000"/>
              </a:solidFill>
            </a:endParaRPr>
          </a:p>
        </p:txBody>
      </p:sp>
      <p:sp>
        <p:nvSpPr>
          <p:cNvPr id="16" name="Freeform: Shape 15">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5" name="Content Placeholder 4">
            <a:extLst>
              <a:ext uri="{FF2B5EF4-FFF2-40B4-BE49-F238E27FC236}">
                <a16:creationId xmlns:a16="http://schemas.microsoft.com/office/drawing/2014/main" id="{ACD6DBD0-162F-4F7F-B464-647D5D48D6FE}"/>
              </a:ext>
            </a:extLst>
          </p:cNvPr>
          <p:cNvPicPr>
            <a:picLocks noGrp="1"/>
          </p:cNvPicPr>
          <p:nvPr>
            <p:ph sz="half" idx="2"/>
          </p:nvPr>
        </p:nvPicPr>
        <p:blipFill rotWithShape="1">
          <a:blip r:embed="rId6" cstate="print">
            <a:extLst>
              <a:ext uri="{28A0092B-C50C-407E-A947-70E740481C1C}">
                <a14:useLocalDpi xmlns:a14="http://schemas.microsoft.com/office/drawing/2010/main" val="0"/>
              </a:ext>
            </a:extLst>
          </a:blip>
          <a:srcRect l="15054" r="31660" b="-1"/>
          <a:stretch/>
        </p:blipFill>
        <p:spPr bwMode="auto">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6BC6FBE8-6BC5-48D7-846A-07B6292CDCDD}"/>
              </a:ext>
            </a:extLst>
          </p:cNvPr>
          <p:cNvSpPr>
            <a:spLocks noGrp="1"/>
          </p:cNvSpPr>
          <p:nvPr>
            <p:ph sz="half" idx="1"/>
          </p:nvPr>
        </p:nvSpPr>
        <p:spPr>
          <a:xfrm>
            <a:off x="6587545" y="3007389"/>
            <a:ext cx="4869179" cy="3065865"/>
          </a:xfrm>
        </p:spPr>
        <p:txBody>
          <a:bodyPr vert="horz" lIns="91440" tIns="45720" rIns="91440" bIns="45720" rtlCol="0" anchor="t">
            <a:normAutofit/>
          </a:bodyPr>
          <a:lstStyle/>
          <a:p>
            <a:r>
              <a:rPr lang="en-US" sz="1800">
                <a:solidFill>
                  <a:srgbClr val="000000"/>
                </a:solidFill>
                <a:effectLst/>
              </a:rPr>
              <a:t>We used pandas to Explore the distribution of numeric columns and used folium libraries to visually analyze our data </a:t>
            </a:r>
          </a:p>
          <a:p>
            <a:endParaRPr lang="en-US" sz="1800">
              <a:solidFill>
                <a:srgbClr val="000000"/>
              </a:solidFill>
            </a:endParaRPr>
          </a:p>
        </p:txBody>
      </p:sp>
      <p:grpSp>
        <p:nvGrpSpPr>
          <p:cNvPr id="18" name="Group 17">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9" name="Oval 18">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0" name="Oval 19">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177171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6DBFAD4-B5FC-442B-A283-381B01B19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1" name="Oval 10">
              <a:extLst>
                <a:ext uri="{FF2B5EF4-FFF2-40B4-BE49-F238E27FC236}">
                  <a16:creationId xmlns:a16="http://schemas.microsoft.com/office/drawing/2014/main" id="{9B649DC7-8769-4383-A6F2-8F366BA7A1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 name="Oval 11">
              <a:extLst>
                <a:ext uri="{FF2B5EF4-FFF2-40B4-BE49-F238E27FC236}">
                  <a16:creationId xmlns:a16="http://schemas.microsoft.com/office/drawing/2014/main" id="{0C67FD53-2686-4E0E-BA49-976F78F9A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14" name="Rectangle 1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AA70E-D6D5-40FB-8042-2F6990BA5487}"/>
              </a:ext>
            </a:extLst>
          </p:cNvPr>
          <p:cNvSpPr>
            <a:spLocks noGrp="1"/>
          </p:cNvSpPr>
          <p:nvPr>
            <p:ph type="title"/>
          </p:nvPr>
        </p:nvSpPr>
        <p:spPr>
          <a:xfrm>
            <a:off x="6550924" y="685800"/>
            <a:ext cx="4920019" cy="2021553"/>
          </a:xfrm>
        </p:spPr>
        <p:txBody>
          <a:bodyPr vert="horz" lIns="91440" tIns="45720" rIns="91440" bIns="45720" rtlCol="0" anchor="ctr">
            <a:normAutofit/>
          </a:bodyPr>
          <a:lstStyle/>
          <a:p>
            <a:r>
              <a:rPr lang="en-US" sz="4600" b="1">
                <a:solidFill>
                  <a:schemeClr val="tx1"/>
                </a:solidFill>
                <a:effectLst/>
              </a:rPr>
              <a:t>Running an Initial Shortlist</a:t>
            </a:r>
            <a:br>
              <a:rPr lang="en-US" sz="4600">
                <a:solidFill>
                  <a:schemeClr val="tx1"/>
                </a:solidFill>
                <a:effectLst/>
              </a:rPr>
            </a:br>
            <a:endParaRPr lang="en-US" sz="4600">
              <a:solidFill>
                <a:schemeClr val="tx1"/>
              </a:solidFill>
            </a:endParaRPr>
          </a:p>
        </p:txBody>
      </p:sp>
      <p:sp>
        <p:nvSpPr>
          <p:cNvPr id="16" name="Freeform: Shape 15">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a:extLst>
              <a:ext uri="{FF2B5EF4-FFF2-40B4-BE49-F238E27FC236}">
                <a16:creationId xmlns:a16="http://schemas.microsoft.com/office/drawing/2014/main" id="{85F08A4E-45AF-4CE6-A0CD-A912B4F49846}"/>
              </a:ext>
            </a:extLst>
          </p:cNvPr>
          <p:cNvPicPr>
            <a:picLocks noGrp="1"/>
          </p:cNvPicPr>
          <p:nvPr>
            <p:ph sz="half" idx="2"/>
          </p:nvPr>
        </p:nvPicPr>
        <p:blipFill rotWithShape="1">
          <a:blip r:embed="rId4" cstate="print">
            <a:extLst>
              <a:ext uri="{28A0092B-C50C-407E-A947-70E740481C1C}">
                <a14:useLocalDpi xmlns:a14="http://schemas.microsoft.com/office/drawing/2010/main" val="0"/>
              </a:ext>
            </a:extLst>
          </a:blip>
          <a:srcRect l="17384" r="32619"/>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310ACB35-6EB5-49AA-A886-9A497D603B6A}"/>
              </a:ext>
            </a:extLst>
          </p:cNvPr>
          <p:cNvSpPr>
            <a:spLocks noGrp="1"/>
          </p:cNvSpPr>
          <p:nvPr>
            <p:ph sz="half" idx="1"/>
          </p:nvPr>
        </p:nvSpPr>
        <p:spPr>
          <a:xfrm>
            <a:off x="6550924" y="2927444"/>
            <a:ext cx="4920019" cy="3244755"/>
          </a:xfrm>
        </p:spPr>
        <p:txBody>
          <a:bodyPr vert="horz" lIns="91440" tIns="45720" rIns="91440" bIns="45720" rtlCol="0">
            <a:normAutofit/>
          </a:bodyPr>
          <a:lstStyle/>
          <a:p>
            <a:r>
              <a:rPr lang="en-US">
                <a:effectLst/>
              </a:rPr>
              <a:t>Basing on the houses’ intrinsic features, we were able to build the first shortlist, the shortlist reduces the number of eligible properties from 626 to 258. When plotted on a map, these properties are spread across Brooklyn</a:t>
            </a:r>
            <a:endParaRPr lang="en-US"/>
          </a:p>
        </p:txBody>
      </p:sp>
    </p:spTree>
    <p:extLst>
      <p:ext uri="{BB962C8B-B14F-4D97-AF65-F5344CB8AC3E}">
        <p14:creationId xmlns:p14="http://schemas.microsoft.com/office/powerpoint/2010/main" val="4103593258"/>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TotalTime>
  <Words>1314</Words>
  <Application>Microsoft Office PowerPoint</Application>
  <PresentationFormat>Widescreen</PresentationFormat>
  <Paragraphs>40</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Rockwell</vt:lpstr>
      <vt:lpstr>Rockwell Condensed</vt:lpstr>
      <vt:lpstr>Rockwell Extra Bold</vt:lpstr>
      <vt:lpstr>Segoe UI</vt:lpstr>
      <vt:lpstr>Times New Roman</vt:lpstr>
      <vt:lpstr>Wingdings</vt:lpstr>
      <vt:lpstr>Wood Type</vt:lpstr>
      <vt:lpstr>USE OF MACHINE LEARNING FOR REAL ESTATE PROPERTY RECOMMANDATION</vt:lpstr>
      <vt:lpstr>  ABSTRACT  </vt:lpstr>
      <vt:lpstr>PROBLEM STATEMENT </vt:lpstr>
      <vt:lpstr>Problem statement</vt:lpstr>
      <vt:lpstr>METHOD and RESULTS  </vt:lpstr>
      <vt:lpstr>Data collection  </vt:lpstr>
      <vt:lpstr>Data Cleaning</vt:lpstr>
      <vt:lpstr>Exploratory analysis  </vt:lpstr>
      <vt:lpstr>Running an Initial Shortlist </vt:lpstr>
      <vt:lpstr>Quantifying Access </vt:lpstr>
      <vt:lpstr>Data Scaling </vt:lpstr>
      <vt:lpstr>Properties Scoring </vt:lpstr>
      <vt:lpstr>Properties Ranking </vt:lpstr>
      <vt:lpstr>Building a Housing Recommendation Model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OF MACHINE LEARNING FOR REAL ESTATE PROPERTY RECOMMANDATION</dc:title>
  <dc:creator>NSABIMANA PATRICK</dc:creator>
  <cp:lastModifiedBy>NSABIMANA PATRICK</cp:lastModifiedBy>
  <cp:revision>1</cp:revision>
  <dcterms:created xsi:type="dcterms:W3CDTF">2020-10-27T07:39:16Z</dcterms:created>
  <dcterms:modified xsi:type="dcterms:W3CDTF">2020-10-27T07:42:23Z</dcterms:modified>
</cp:coreProperties>
</file>